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2" r:id="rId1"/>
  </p:sldMasterIdLst>
  <p:notesMasterIdLst>
    <p:notesMasterId r:id="rId13"/>
  </p:notesMasterIdLst>
  <p:sldIdLst>
    <p:sldId id="256" r:id="rId2"/>
    <p:sldId id="286" r:id="rId3"/>
    <p:sldId id="299" r:id="rId4"/>
    <p:sldId id="257" r:id="rId5"/>
    <p:sldId id="300" r:id="rId6"/>
    <p:sldId id="301" r:id="rId7"/>
    <p:sldId id="287" r:id="rId8"/>
    <p:sldId id="288" r:id="rId9"/>
    <p:sldId id="289" r:id="rId10"/>
    <p:sldId id="290" r:id="rId11"/>
    <p:sldId id="29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47"/>
    <p:restoredTop sz="94695"/>
  </p:normalViewPr>
  <p:slideViewPr>
    <p:cSldViewPr snapToGrid="0" snapToObjects="1">
      <p:cViewPr>
        <p:scale>
          <a:sx n="80" d="100"/>
          <a:sy n="80" d="100"/>
        </p:scale>
        <p:origin x="-468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2" d="100"/>
          <a:sy n="72" d="100"/>
        </p:scale>
        <p:origin x="359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yler flaagan" userId="07bad07a9dbdac54" providerId="Windows Live" clId="Web-{7C2CC125-2E8D-40BE-9517-9934C2475D9F}"/>
    <pc:docChg chg="addSld modSld">
      <pc:chgData name="tyler flaagan" userId="07bad07a9dbdac54" providerId="Windows Live" clId="Web-{7C2CC125-2E8D-40BE-9517-9934C2475D9F}" dt="2018-05-20T20:02:15.706" v="207" actId="20577"/>
      <pc:docMkLst>
        <pc:docMk/>
      </pc:docMkLst>
      <pc:sldChg chg="modSp">
        <pc:chgData name="tyler flaagan" userId="07bad07a9dbdac54" providerId="Windows Live" clId="Web-{7C2CC125-2E8D-40BE-9517-9934C2475D9F}" dt="2018-05-20T19:31:22.366" v="2" actId="20577"/>
        <pc:sldMkLst>
          <pc:docMk/>
          <pc:sldMk cId="1219898877" sldId="256"/>
        </pc:sldMkLst>
        <pc:spChg chg="mod">
          <ac:chgData name="tyler flaagan" userId="07bad07a9dbdac54" providerId="Windows Live" clId="Web-{7C2CC125-2E8D-40BE-9517-9934C2475D9F}" dt="2018-05-20T19:31:22.366" v="2" actId="20577"/>
          <ac:spMkLst>
            <pc:docMk/>
            <pc:sldMk cId="1219898877" sldId="256"/>
            <ac:spMk id="2" creationId="{00000000-0000-0000-0000-000000000000}"/>
          </ac:spMkLst>
        </pc:spChg>
      </pc:sldChg>
      <pc:sldChg chg="modSp">
        <pc:chgData name="tyler flaagan" userId="07bad07a9dbdac54" providerId="Windows Live" clId="Web-{7C2CC125-2E8D-40BE-9517-9934C2475D9F}" dt="2018-05-20T20:02:15.706" v="206" actId="20577"/>
        <pc:sldMkLst>
          <pc:docMk/>
          <pc:sldMk cId="3630695798" sldId="257"/>
        </pc:sldMkLst>
        <pc:spChg chg="mod">
          <ac:chgData name="tyler flaagan" userId="07bad07a9dbdac54" providerId="Windows Live" clId="Web-{7C2CC125-2E8D-40BE-9517-9934C2475D9F}" dt="2018-05-20T19:31:30.116" v="7" actId="20577"/>
          <ac:spMkLst>
            <pc:docMk/>
            <pc:sldMk cId="3630695798" sldId="257"/>
            <ac:spMk id="2" creationId="{D3B8A512-3641-C24D-A2CF-E2A61EFAF6D4}"/>
          </ac:spMkLst>
        </pc:spChg>
        <pc:spChg chg="mod">
          <ac:chgData name="tyler flaagan" userId="07bad07a9dbdac54" providerId="Windows Live" clId="Web-{7C2CC125-2E8D-40BE-9517-9934C2475D9F}" dt="2018-05-20T20:02:15.706" v="206" actId="20577"/>
          <ac:spMkLst>
            <pc:docMk/>
            <pc:sldMk cId="3630695798" sldId="257"/>
            <ac:spMk id="3" creationId="{88A291CA-E143-EF49-80E8-CDC1211B7B1A}"/>
          </ac:spMkLst>
        </pc:spChg>
      </pc:sldChg>
      <pc:sldChg chg="new">
        <pc:chgData name="tyler flaagan" userId="07bad07a9dbdac54" providerId="Windows Live" clId="Web-{7C2CC125-2E8D-40BE-9517-9934C2475D9F}" dt="2018-05-20T19:35:01.674" v="162" actId="20577"/>
        <pc:sldMkLst>
          <pc:docMk/>
          <pc:sldMk cId="2978728145" sldId="258"/>
        </pc:sldMkLst>
      </pc:sldChg>
      <pc:sldChg chg="add replId">
        <pc:chgData name="tyler flaagan" userId="07bad07a9dbdac54" providerId="Windows Live" clId="Web-{7C2CC125-2E8D-40BE-9517-9934C2475D9F}" dt="2018-05-20T19:35:04.424" v="163" actId="20577"/>
        <pc:sldMkLst>
          <pc:docMk/>
          <pc:sldMk cId="1514844355" sldId="259"/>
        </pc:sldMkLst>
      </pc:sldChg>
      <pc:sldChg chg="add replId">
        <pc:chgData name="tyler flaagan" userId="07bad07a9dbdac54" providerId="Windows Live" clId="Web-{7C2CC125-2E8D-40BE-9517-9934C2475D9F}" dt="2018-05-20T19:35:06.627" v="164" actId="20577"/>
        <pc:sldMkLst>
          <pc:docMk/>
          <pc:sldMk cId="2778325303" sldId="260"/>
        </pc:sldMkLst>
      </pc:sldChg>
      <pc:sldChg chg="add replId">
        <pc:chgData name="tyler flaagan" userId="07bad07a9dbdac54" providerId="Windows Live" clId="Web-{7C2CC125-2E8D-40BE-9517-9934C2475D9F}" dt="2018-05-20T19:35:08.580" v="165" actId="20577"/>
        <pc:sldMkLst>
          <pc:docMk/>
          <pc:sldMk cId="948225590" sldId="261"/>
        </pc:sldMkLst>
      </pc:sldChg>
      <pc:sldChg chg="add replId">
        <pc:chgData name="tyler flaagan" userId="07bad07a9dbdac54" providerId="Windows Live" clId="Web-{7C2CC125-2E8D-40BE-9517-9934C2475D9F}" dt="2018-05-20T19:35:12.299" v="166" actId="20577"/>
        <pc:sldMkLst>
          <pc:docMk/>
          <pc:sldMk cId="1328721320" sldId="262"/>
        </pc:sldMkLst>
      </pc:sldChg>
      <pc:sldChg chg="add replId">
        <pc:chgData name="tyler flaagan" userId="07bad07a9dbdac54" providerId="Windows Live" clId="Web-{7C2CC125-2E8D-40BE-9517-9934C2475D9F}" dt="2018-05-20T19:35:14.627" v="167" actId="20577"/>
        <pc:sldMkLst>
          <pc:docMk/>
          <pc:sldMk cId="3687080826" sldId="263"/>
        </pc:sldMkLst>
      </pc:sldChg>
      <pc:sldChg chg="add replId">
        <pc:chgData name="tyler flaagan" userId="07bad07a9dbdac54" providerId="Windows Live" clId="Web-{7C2CC125-2E8D-40BE-9517-9934C2475D9F}" dt="2018-05-20T19:35:16.268" v="168" actId="20577"/>
        <pc:sldMkLst>
          <pc:docMk/>
          <pc:sldMk cId="2099313059" sldId="264"/>
        </pc:sldMkLst>
      </pc:sldChg>
      <pc:sldChg chg="add replId">
        <pc:chgData name="tyler flaagan" userId="07bad07a9dbdac54" providerId="Windows Live" clId="Web-{7C2CC125-2E8D-40BE-9517-9934C2475D9F}" dt="2018-05-20T19:35:18.065" v="169" actId="20577"/>
        <pc:sldMkLst>
          <pc:docMk/>
          <pc:sldMk cId="2044237348" sldId="265"/>
        </pc:sldMkLst>
      </pc:sldChg>
      <pc:sldChg chg="add replId">
        <pc:chgData name="tyler flaagan" userId="07bad07a9dbdac54" providerId="Windows Live" clId="Web-{7C2CC125-2E8D-40BE-9517-9934C2475D9F}" dt="2018-05-20T19:35:19.674" v="170" actId="20577"/>
        <pc:sldMkLst>
          <pc:docMk/>
          <pc:sldMk cId="3623541349" sldId="266"/>
        </pc:sldMkLst>
      </pc:sldChg>
      <pc:sldChg chg="add replId">
        <pc:chgData name="tyler flaagan" userId="07bad07a9dbdac54" providerId="Windows Live" clId="Web-{7C2CC125-2E8D-40BE-9517-9934C2475D9F}" dt="2018-05-20T19:35:20.862" v="171" actId="20577"/>
        <pc:sldMkLst>
          <pc:docMk/>
          <pc:sldMk cId="1725804819" sldId="267"/>
        </pc:sldMkLst>
      </pc:sldChg>
      <pc:sldChg chg="add replId">
        <pc:chgData name="tyler flaagan" userId="07bad07a9dbdac54" providerId="Windows Live" clId="Web-{7C2CC125-2E8D-40BE-9517-9934C2475D9F}" dt="2018-05-20T19:35:22.237" v="172" actId="20577"/>
        <pc:sldMkLst>
          <pc:docMk/>
          <pc:sldMk cId="2974025909" sldId="268"/>
        </pc:sldMkLst>
      </pc:sldChg>
      <pc:sldChg chg="add replId">
        <pc:chgData name="tyler flaagan" userId="07bad07a9dbdac54" providerId="Windows Live" clId="Web-{7C2CC125-2E8D-40BE-9517-9934C2475D9F}" dt="2018-05-20T19:35:23.253" v="173" actId="20577"/>
        <pc:sldMkLst>
          <pc:docMk/>
          <pc:sldMk cId="1512158722" sldId="269"/>
        </pc:sldMkLst>
      </pc:sldChg>
      <pc:sldChg chg="add replId">
        <pc:chgData name="tyler flaagan" userId="07bad07a9dbdac54" providerId="Windows Live" clId="Web-{7C2CC125-2E8D-40BE-9517-9934C2475D9F}" dt="2018-05-20T19:35:24.393" v="174" actId="20577"/>
        <pc:sldMkLst>
          <pc:docMk/>
          <pc:sldMk cId="1986679454" sldId="270"/>
        </pc:sldMkLst>
      </pc:sldChg>
      <pc:sldChg chg="add replId">
        <pc:chgData name="tyler flaagan" userId="07bad07a9dbdac54" providerId="Windows Live" clId="Web-{7C2CC125-2E8D-40BE-9517-9934C2475D9F}" dt="2018-05-20T19:35:25.612" v="175" actId="20577"/>
        <pc:sldMkLst>
          <pc:docMk/>
          <pc:sldMk cId="2626583294" sldId="271"/>
        </pc:sldMkLst>
      </pc:sldChg>
      <pc:sldChg chg="add replId">
        <pc:chgData name="tyler flaagan" userId="07bad07a9dbdac54" providerId="Windows Live" clId="Web-{7C2CC125-2E8D-40BE-9517-9934C2475D9F}" dt="2018-05-20T19:35:26.784" v="176" actId="20577"/>
        <pc:sldMkLst>
          <pc:docMk/>
          <pc:sldMk cId="3410033765" sldId="272"/>
        </pc:sldMkLst>
      </pc:sldChg>
      <pc:sldChg chg="add replId">
        <pc:chgData name="tyler flaagan" userId="07bad07a9dbdac54" providerId="Windows Live" clId="Web-{7C2CC125-2E8D-40BE-9517-9934C2475D9F}" dt="2018-05-20T19:35:28.159" v="177" actId="20577"/>
        <pc:sldMkLst>
          <pc:docMk/>
          <pc:sldMk cId="559663903" sldId="273"/>
        </pc:sldMkLst>
      </pc:sldChg>
      <pc:sldChg chg="add replId">
        <pc:chgData name="tyler flaagan" userId="07bad07a9dbdac54" providerId="Windows Live" clId="Web-{7C2CC125-2E8D-40BE-9517-9934C2475D9F}" dt="2018-05-20T19:35:29.425" v="178" actId="20577"/>
        <pc:sldMkLst>
          <pc:docMk/>
          <pc:sldMk cId="1606533827" sldId="274"/>
        </pc:sldMkLst>
      </pc:sldChg>
      <pc:sldChg chg="add replId">
        <pc:chgData name="tyler flaagan" userId="07bad07a9dbdac54" providerId="Windows Live" clId="Web-{7C2CC125-2E8D-40BE-9517-9934C2475D9F}" dt="2018-05-20T19:35:30.768" v="179" actId="20577"/>
        <pc:sldMkLst>
          <pc:docMk/>
          <pc:sldMk cId="4091374146" sldId="275"/>
        </pc:sldMkLst>
      </pc:sldChg>
      <pc:sldChg chg="add replId">
        <pc:chgData name="tyler flaagan" userId="07bad07a9dbdac54" providerId="Windows Live" clId="Web-{7C2CC125-2E8D-40BE-9517-9934C2475D9F}" dt="2018-05-20T19:35:32.018" v="180" actId="20577"/>
        <pc:sldMkLst>
          <pc:docMk/>
          <pc:sldMk cId="3099976295" sldId="276"/>
        </pc:sldMkLst>
      </pc:sldChg>
      <pc:sldChg chg="add replId">
        <pc:chgData name="tyler flaagan" userId="07bad07a9dbdac54" providerId="Windows Live" clId="Web-{7C2CC125-2E8D-40BE-9517-9934C2475D9F}" dt="2018-05-20T19:35:33.268" v="181" actId="20577"/>
        <pc:sldMkLst>
          <pc:docMk/>
          <pc:sldMk cId="444117585" sldId="277"/>
        </pc:sldMkLst>
      </pc:sldChg>
      <pc:sldChg chg="add replId">
        <pc:chgData name="tyler flaagan" userId="07bad07a9dbdac54" providerId="Windows Live" clId="Web-{7C2CC125-2E8D-40BE-9517-9934C2475D9F}" dt="2018-05-20T19:35:34.565" v="182" actId="20577"/>
        <pc:sldMkLst>
          <pc:docMk/>
          <pc:sldMk cId="2837000326" sldId="278"/>
        </pc:sldMkLst>
      </pc:sldChg>
      <pc:sldChg chg="add replId">
        <pc:chgData name="tyler flaagan" userId="07bad07a9dbdac54" providerId="Windows Live" clId="Web-{7C2CC125-2E8D-40BE-9517-9934C2475D9F}" dt="2018-05-20T19:35:35.815" v="183" actId="20577"/>
        <pc:sldMkLst>
          <pc:docMk/>
          <pc:sldMk cId="52489040" sldId="279"/>
        </pc:sldMkLst>
      </pc:sldChg>
      <pc:sldChg chg="add replId">
        <pc:chgData name="tyler flaagan" userId="07bad07a9dbdac54" providerId="Windows Live" clId="Web-{7C2CC125-2E8D-40BE-9517-9934C2475D9F}" dt="2018-05-20T19:35:36.956" v="184" actId="20577"/>
        <pc:sldMkLst>
          <pc:docMk/>
          <pc:sldMk cId="2197175761" sldId="280"/>
        </pc:sldMkLst>
      </pc:sldChg>
      <pc:sldChg chg="add replId">
        <pc:chgData name="tyler flaagan" userId="07bad07a9dbdac54" providerId="Windows Live" clId="Web-{7C2CC125-2E8D-40BE-9517-9934C2475D9F}" dt="2018-05-20T19:35:38.581" v="185" actId="20577"/>
        <pc:sldMkLst>
          <pc:docMk/>
          <pc:sldMk cId="2862948228" sldId="281"/>
        </pc:sldMkLst>
      </pc:sldChg>
      <pc:sldChg chg="add replId">
        <pc:chgData name="tyler flaagan" userId="07bad07a9dbdac54" providerId="Windows Live" clId="Web-{7C2CC125-2E8D-40BE-9517-9934C2475D9F}" dt="2018-05-20T19:35:39.893" v="186" actId="20577"/>
        <pc:sldMkLst>
          <pc:docMk/>
          <pc:sldMk cId="507158260" sldId="282"/>
        </pc:sldMkLst>
      </pc:sldChg>
      <pc:sldChg chg="add replId">
        <pc:chgData name="tyler flaagan" userId="07bad07a9dbdac54" providerId="Windows Live" clId="Web-{7C2CC125-2E8D-40BE-9517-9934C2475D9F}" dt="2018-05-20T19:35:41.237" v="187" actId="20577"/>
        <pc:sldMkLst>
          <pc:docMk/>
          <pc:sldMk cId="784291059" sldId="283"/>
        </pc:sldMkLst>
      </pc:sldChg>
      <pc:sldChg chg="add replId">
        <pc:chgData name="tyler flaagan" userId="07bad07a9dbdac54" providerId="Windows Live" clId="Web-{7C2CC125-2E8D-40BE-9517-9934C2475D9F}" dt="2018-05-20T19:35:42.378" v="188" actId="20577"/>
        <pc:sldMkLst>
          <pc:docMk/>
          <pc:sldMk cId="2851297396" sldId="284"/>
        </pc:sldMkLst>
      </pc:sldChg>
      <pc:sldChg chg="add replId">
        <pc:chgData name="tyler flaagan" userId="07bad07a9dbdac54" providerId="Windows Live" clId="Web-{7C2CC125-2E8D-40BE-9517-9934C2475D9F}" dt="2018-05-20T19:35:43.675" v="189" actId="20577"/>
        <pc:sldMkLst>
          <pc:docMk/>
          <pc:sldMk cId="1812421286" sldId="285"/>
        </pc:sldMkLst>
      </pc:sldChg>
    </pc:docChg>
  </pc:docChgLst>
</pc:chgInfo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185E1-C45F-C543-893E-48E276FF3E75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8B87E-4C85-4C4A-ADC1-6C40DBC3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8B87E-4C85-4C4A-ADC1-6C40DBC3FA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40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All of the different vectors should be considered when preparing </a:t>
            </a:r>
          </a:p>
          <a:p>
            <a:r>
              <a:rPr lang="en-US" dirty="0">
                <a:solidFill>
                  <a:srgbClr val="000000"/>
                </a:solidFill>
              </a:rPr>
              <a:t>	And from before remember</a:t>
            </a:r>
            <a:r>
              <a:rPr lang="en-US" baseline="0" dirty="0">
                <a:solidFill>
                  <a:srgbClr val="000000"/>
                </a:solidFill>
              </a:rPr>
              <a:t> that preparation is key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8B87E-4C85-4C4A-ADC1-6C40DBC3FAC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674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ADAD68F-459C-C645-9FCF-A6D0A2E3A8CA}" type="datetime1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3416C-FE96-5746-8F70-2F3D9BCB54D4}" type="datetime1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E6528-5F09-2347-91EC-D697FF9F594C}" type="datetime1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19FA4-96CE-7E46-880C-9434F822D9FC}" type="datetime1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7A658-5F5A-2A43-8706-3C628225AF93}" type="datetime1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D3D98-EF38-D445-9ADA-9B263986DE01}" type="datetime1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38B97-86F7-6146-A0CC-CDD7A77122BE}" type="datetime1">
              <a:rPr lang="en-US" smtClean="0"/>
              <a:t>5/25/2024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726F5-4C33-7C44-A036-D4232F65710C}" type="datetime1">
              <a:rPr lang="en-US" smtClean="0"/>
              <a:t>5/25/2024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1521D-F7C0-C847-9693-62594C267001}" type="datetime1">
              <a:rPr lang="en-US" smtClean="0"/>
              <a:t>5/25/2024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32DF4-169C-0744-BB30-B884E7E55F54}" type="datetime1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B1431-8628-AE43-850F-9B5BE82D1609}" type="datetime1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Incident Response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69042098-B9DB-484E-9F5A-44CB11867B24}" type="datetime1">
              <a:rPr lang="en-US" smtClean="0"/>
              <a:t>5/25/2024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Incident Response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8E1F921-A5F7-F646-A9F8-86841FAA8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97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Arial" charset="0"/>
          <a:ea typeface="Arial" charset="0"/>
          <a:cs typeface="Arial" charset="0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council.org/cybersecurity-exchange/ethical-hacking/what-is-a-dos-attack-denial-of-service/" TargetMode="External"/><Relationship Id="rId2" Type="http://schemas.openxmlformats.org/officeDocument/2006/relationships/hyperlink" Target="https://www.eccouncil.org/cybersecurity-exchange/threat-intelligence/threat-intelligence-critical-types-cyberthreats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www.lockheedmartin.com/us/what-we-do/aerospace-defense/cyber/cyber-kill-chain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council.org/cybersecurity-exchange/ethical-hacking/basics-footprinting-reconnaissanc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red.eccouncil.org/course/email-phishing?utm_source=ecc-website&amp;utm_medium=programs-category&amp;utm_campaign=email-phishin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CYBER KILL CHAIN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SAIKRISHNA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898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xmlns="" id="{4E771707-55FF-F549-9D48-4BA282765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/>
          <a:lstStyle/>
          <a:p>
            <a:r>
              <a:rPr lang="en-US" b="1" dirty="0"/>
              <a:t>Actions on Objectives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6731AE1A-C31C-F54D-9265-D82AC62F1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/>
          <a:lstStyle/>
          <a:p>
            <a:r>
              <a:rPr lang="en-US" dirty="0"/>
              <a:t>After cybercriminals have developed </a:t>
            </a:r>
            <a:r>
              <a:rPr lang="en-US" dirty="0" err="1"/>
              <a:t>cyberweapons</a:t>
            </a:r>
            <a:r>
              <a:rPr lang="en-US" dirty="0"/>
              <a:t>, installed them onto a target’s network, and taken control of their target’s network, they begin the final stage of the Cyber Kill Chain</a:t>
            </a:r>
            <a:r>
              <a:rPr lang="en-US" dirty="0" smtClean="0"/>
              <a:t>:</a:t>
            </a:r>
          </a:p>
          <a:p>
            <a:r>
              <a:rPr lang="en-US" dirty="0" smtClean="0"/>
              <a:t>carrying </a:t>
            </a:r>
            <a:r>
              <a:rPr lang="en-US" dirty="0"/>
              <a:t>out their </a:t>
            </a:r>
            <a:r>
              <a:rPr lang="en-US" dirty="0" err="1"/>
              <a:t>cyberattack</a:t>
            </a:r>
            <a:r>
              <a:rPr lang="en-US" dirty="0"/>
              <a:t> objectives. While cybercriminals’ objectives vary depending on the</a:t>
            </a:r>
            <a:r>
              <a:rPr lang="en-US" u="sng" dirty="0">
                <a:hlinkClick r:id="rId2"/>
              </a:rPr>
              <a:t> type of </a:t>
            </a:r>
            <a:r>
              <a:rPr lang="en-US" u="sng" dirty="0" err="1" smtClean="0">
                <a:hlinkClick r:id="rId2"/>
              </a:rPr>
              <a:t>cyberattack</a:t>
            </a:r>
            <a:r>
              <a:rPr lang="en-US" dirty="0" smtClean="0"/>
              <a:t>.</a:t>
            </a:r>
          </a:p>
          <a:p>
            <a:r>
              <a:rPr lang="en-US" dirty="0" smtClean="0"/>
              <a:t>some </a:t>
            </a:r>
            <a:r>
              <a:rPr lang="en-US" dirty="0"/>
              <a:t>examples include </a:t>
            </a:r>
            <a:r>
              <a:rPr lang="en-US" dirty="0" err="1"/>
              <a:t>weaponizing</a:t>
            </a:r>
            <a:r>
              <a:rPr lang="en-US" dirty="0"/>
              <a:t> a botnet to interrupt services with a Distributed </a:t>
            </a:r>
            <a:r>
              <a:rPr lang="en-US" u="sng" dirty="0">
                <a:hlinkClick r:id="rId3"/>
              </a:rPr>
              <a:t>Denial of Service (</a:t>
            </a:r>
            <a:r>
              <a:rPr lang="en-US" u="sng" dirty="0" err="1">
                <a:hlinkClick r:id="rId3"/>
              </a:rPr>
              <a:t>DDoS</a:t>
            </a:r>
            <a:r>
              <a:rPr lang="en-US" u="sng" dirty="0">
                <a:hlinkClick r:id="rId3"/>
              </a:rPr>
              <a:t>) attack</a:t>
            </a:r>
            <a:r>
              <a:rPr lang="en-US" dirty="0"/>
              <a:t>, distributing malware to steal sensitive data from a target organization, and using </a:t>
            </a:r>
            <a:r>
              <a:rPr lang="en-US" dirty="0" err="1"/>
              <a:t>ransomware</a:t>
            </a:r>
            <a:r>
              <a:rPr lang="en-US" dirty="0"/>
              <a:t> as a cyber extortion tool.</a:t>
            </a:r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xmlns="" id="{748D7D44-5722-2845-BC8B-8C2F36960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CYBER KILL CHAIN </a:t>
            </a:r>
          </a:p>
          <a:p>
            <a:endParaRPr lang="en-US" dirty="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xmlns="" id="{826C189E-A10C-C042-AD4A-F6ABEF408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</p:spPr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110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xmlns="" id="{DB8592B8-4E0B-CD41-AFCD-D6336EC38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/>
          <a:lstStyle/>
          <a:p>
            <a:r>
              <a:rPr lang="en-US" dirty="0"/>
              <a:t>Varonis Cyber Kill Chain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xmlns="" id="{CE93F710-7620-ED46-9B2E-61C7DB6E6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 smtClean="0"/>
              <a:t>CYBER KILL CHAIN PPT BY SAI</a:t>
            </a:r>
            <a:endParaRPr lang="en-US" dirty="0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xmlns="" id="{52184AEF-3802-9E45-9071-E921A7EEF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</p:spPr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11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2B93FDA6-A44B-4541-9998-450BAE97F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837" y="1746622"/>
            <a:ext cx="7447429" cy="496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012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DDDA26-B952-614E-90DC-503890821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cyber kill chain?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4C56209-05CA-0C4B-9E79-CD6A1D35B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The cyber kill chain is a series of steps that trace stages of a </a:t>
            </a:r>
            <a:r>
              <a:rPr lang="en-US" sz="2400" dirty="0" err="1"/>
              <a:t>cyberattack</a:t>
            </a:r>
            <a:r>
              <a:rPr lang="en-US" sz="2400" dirty="0"/>
              <a:t> from the early reconnaissance stages to the exfiltration of data. The kill chain helps us understand and combat </a:t>
            </a:r>
            <a:r>
              <a:rPr lang="en-US" sz="2400" dirty="0" err="1"/>
              <a:t>ransomware</a:t>
            </a:r>
            <a:r>
              <a:rPr lang="en-US" sz="2400" dirty="0"/>
              <a:t>, security breaches, and advanced persistent attacks (APTs).</a:t>
            </a: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74EE1D2-4468-7247-B90D-AD76791F9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959342" y="4046537"/>
            <a:ext cx="3581400" cy="365125"/>
          </a:xfrm>
        </p:spPr>
        <p:txBody>
          <a:bodyPr/>
          <a:lstStyle/>
          <a:p>
            <a:r>
              <a:rPr lang="en-US" dirty="0" smtClean="0"/>
              <a:t>CYBER KILL CHAIN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D1F61DE-2F8B-814A-88EF-AAC4EC8F3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24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D818E1E-1D98-7E46-A724-C5E04D0F2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FCC58A4-7AF4-2444-99C4-3C01DCAA5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437D19EA-6953-5A4E-898D-D01E03D69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/>
          <a:lstStyle/>
          <a:p>
            <a:r>
              <a:rPr lang="en-US" dirty="0"/>
              <a:t>Lockheed Martin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FB06F62E-7890-0241-850D-4152950AF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072128" cy="4351337"/>
          </a:xfrm>
        </p:spPr>
        <p:txBody>
          <a:bodyPr/>
          <a:lstStyle/>
          <a:p>
            <a:r>
              <a:rPr lang="en-US" dirty="0"/>
              <a:t>Cyber Kill Chain®</a:t>
            </a:r>
          </a:p>
          <a:p>
            <a:r>
              <a:rPr lang="en-US" dirty="0">
                <a:hlinkClick r:id="rId2"/>
              </a:rPr>
              <a:t>https://www.lockheedmartin.com/us/what-we-do/aerospace-defense/cyber/cyber-kill-chain.html</a:t>
            </a:r>
            <a:r>
              <a:rPr lang="en-US" dirty="0"/>
              <a:t> 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xmlns="" id="{FC27AD70-9DB5-6947-B972-A92345E4D37A}"/>
              </a:ext>
            </a:extLst>
          </p:cNvPr>
          <p:cNvSpPr txBox="1">
            <a:spLocks/>
          </p:cNvSpPr>
          <p:nvPr/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2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CYBER KILL CHAIN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xmlns="" id="{094828E8-1451-294F-9604-0A9BF8E5523B}"/>
              </a:ext>
            </a:extLst>
          </p:cNvPr>
          <p:cNvSpPr txBox="1">
            <a:spLocks/>
          </p:cNvSpPr>
          <p:nvPr/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 lnSpcReduction="10000"/>
          </a:bodyPr>
          <a:lstStyle>
            <a:defPPr>
              <a:defRPr lang="en-US"/>
            </a:defPPr>
            <a:lvl1pPr marL="0" algn="ctr" defTabSz="914400" rtl="0" eaLnBrk="1" latinLnBrk="0" hangingPunct="1">
              <a:defRPr sz="36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E1F921-A5F7-F646-A9F8-86841FAA8E1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10889F28-95B5-0045-A2B2-E5BFA37DD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1732" y="62753"/>
            <a:ext cx="58827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254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B8A512-3641-C24D-A2CF-E2A61EFAF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Reconnaissance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8A291CA-E143-EF49-80E8-CDC1211B7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endParaRPr lang="en-US" b="1" dirty="0"/>
          </a:p>
          <a:p>
            <a:r>
              <a:rPr lang="en-US" u="sng" dirty="0">
                <a:hlinkClick r:id="rId3"/>
              </a:rPr>
              <a:t>Reconnaissance</a:t>
            </a:r>
            <a:r>
              <a:rPr lang="en-US" dirty="0"/>
              <a:t> is the first stage in the Cyber Kill Chain and involves researching potential targets before carrying out any penetration testing.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reconnaissance stage may include identifying potential targets, finding their vulnerabilities, discovering which third parties are connected to </a:t>
            </a:r>
            <a:r>
              <a:rPr lang="en-US" dirty="0" smtClean="0"/>
              <a:t>them</a:t>
            </a:r>
          </a:p>
          <a:p>
            <a:r>
              <a:rPr lang="en-US" dirty="0" smtClean="0"/>
              <a:t> Exploring </a:t>
            </a:r>
            <a:r>
              <a:rPr lang="en-US" dirty="0"/>
              <a:t>existing entry points as well as finding new ones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Reconnaissance can take place both online and offline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     Passive </a:t>
            </a:r>
            <a:r>
              <a:rPr lang="en-US" dirty="0"/>
              <a:t>Recon</a:t>
            </a:r>
          </a:p>
          <a:p>
            <a:pPr lvl="1"/>
            <a:r>
              <a:rPr lang="en-US" dirty="0"/>
              <a:t>Never touching the customer</a:t>
            </a:r>
          </a:p>
          <a:p>
            <a:pPr lvl="1"/>
            <a:r>
              <a:rPr lang="en-US" dirty="0"/>
              <a:t>Customer should have no idea you’re gathering info on them</a:t>
            </a:r>
          </a:p>
          <a:p>
            <a:pPr marL="0" indent="0">
              <a:buNone/>
            </a:pPr>
            <a:r>
              <a:rPr lang="en-US" dirty="0" smtClean="0"/>
              <a:t>     Active </a:t>
            </a:r>
            <a:r>
              <a:rPr lang="en-US" dirty="0"/>
              <a:t>Recon</a:t>
            </a:r>
          </a:p>
          <a:p>
            <a:pPr lvl="1"/>
            <a:r>
              <a:rPr lang="en-US" dirty="0"/>
              <a:t>Touching the customer/equipment</a:t>
            </a:r>
          </a:p>
          <a:p>
            <a:pPr lvl="1"/>
            <a:r>
              <a:rPr lang="en-US" dirty="0"/>
              <a:t>Customer could (should) know you’re gathering info on them.</a:t>
            </a:r>
          </a:p>
          <a:p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85F8618-8278-2140-A960-7E8114C63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CYBER KILL CHAIN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9415DFD-7D32-CA44-8309-E9E09A85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695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53114B5-7576-1245-B85D-6078E4E8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Weaponization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7FC4A00-E193-924E-AA95-D717A3D16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/>
              <a:t>weaponization</a:t>
            </a:r>
            <a:r>
              <a:rPr lang="en-US" dirty="0"/>
              <a:t> stage of the Cyber Kill Chain occurs after </a:t>
            </a:r>
            <a:r>
              <a:rPr lang="en-US" dirty="0" smtClean="0"/>
              <a:t>reconnaissance</a:t>
            </a:r>
          </a:p>
          <a:p>
            <a:r>
              <a:rPr lang="en-US" dirty="0" smtClean="0"/>
              <a:t> </a:t>
            </a:r>
            <a:r>
              <a:rPr lang="en-US" dirty="0"/>
              <a:t>H</a:t>
            </a:r>
            <a:r>
              <a:rPr lang="en-US" dirty="0" smtClean="0"/>
              <a:t>as </a:t>
            </a:r>
            <a:r>
              <a:rPr lang="en-US" dirty="0"/>
              <a:t>taken place and the attacker has discovered all necessary information about potential targets, such as vulnerabilities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In the </a:t>
            </a:r>
            <a:r>
              <a:rPr lang="en-US" dirty="0" err="1"/>
              <a:t>weaponization</a:t>
            </a:r>
            <a:r>
              <a:rPr lang="en-US" dirty="0"/>
              <a:t> stage, all of the attacker’s preparatory work culminates in the creation of malware to be used against an identified target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 err="1"/>
              <a:t>Weaponization</a:t>
            </a:r>
            <a:r>
              <a:rPr lang="en-US" dirty="0"/>
              <a:t> can include creating new types of malware or modifying existing tools to use in a </a:t>
            </a:r>
            <a:r>
              <a:rPr lang="en-US" dirty="0" err="1"/>
              <a:t>cyberattack</a:t>
            </a:r>
            <a:r>
              <a:rPr lang="en-US" dirty="0"/>
              <a:t>. For example, cybercriminals may make minor modifications to an existing </a:t>
            </a:r>
            <a:r>
              <a:rPr lang="en-US" dirty="0" err="1"/>
              <a:t>ransomware</a:t>
            </a:r>
            <a:r>
              <a:rPr lang="en-US" dirty="0"/>
              <a:t> variant to create a new Cyber Kill Chain tool.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AF57428-0A02-0849-B3DB-3D4982888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CYBER KILL CHAIN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3778E4D-3B38-024A-9CA4-B70A78095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694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71707-55FF-F549-9D48-4BA282765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Delivery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731AE1A-C31C-F54D-9265-D82AC62F1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 </a:t>
            </a:r>
            <a:r>
              <a:rPr lang="en-US" dirty="0" smtClean="0"/>
              <a:t>In </a:t>
            </a:r>
            <a:r>
              <a:rPr lang="en-US" dirty="0"/>
              <a:t>the delivery stage, </a:t>
            </a:r>
            <a:r>
              <a:rPr lang="en-US" dirty="0" err="1"/>
              <a:t>cyberweapons</a:t>
            </a:r>
            <a:r>
              <a:rPr lang="en-US" dirty="0"/>
              <a:t> and other Cyber Kill Chain tools are used to infiltrate a target’s network and reach users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Delivery may involve sending </a:t>
            </a:r>
            <a:r>
              <a:rPr lang="en-US" u="sng" dirty="0">
                <a:hlinkClick r:id="rId2"/>
              </a:rPr>
              <a:t>phishing emails</a:t>
            </a:r>
            <a:r>
              <a:rPr lang="en-US" dirty="0"/>
              <a:t> containing malware attachments with subject lines that prompt users to click through. </a:t>
            </a:r>
            <a:endParaRPr lang="en-US" dirty="0" smtClean="0"/>
          </a:p>
          <a:p>
            <a:r>
              <a:rPr lang="en-US" dirty="0" smtClean="0"/>
              <a:t>Delivery </a:t>
            </a:r>
            <a:r>
              <a:rPr lang="en-US" dirty="0"/>
              <a:t>can also take the form of hacking into an organization’s network and exploiting a hardware or software vulnerability to infiltrate it.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48D7D44-5722-2845-BC8B-8C2F36960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CYBER SKILL CHAIN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6C189E-A10C-C042-AD4A-F6ABEF408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123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C84251-7CF0-1D4B-9390-104D4793F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Exploitation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2D94716-0325-9B45-9B6B-15030B8AE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Exploitation is the stage that follows delivery and </a:t>
            </a:r>
            <a:r>
              <a:rPr lang="en-US" dirty="0" err="1"/>
              <a:t>weaponization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In the exploitation step of the Cyber Kill Chain, attackers take advantage of the vulnerabilities they have discovered in previous stages to further infiltrate a target’s network and achieve their objectives. 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this process, cybercriminals often move laterally across a network to reach their </a:t>
            </a:r>
            <a:r>
              <a:rPr lang="en-US" dirty="0" smtClean="0"/>
              <a:t>targets</a:t>
            </a:r>
          </a:p>
          <a:p>
            <a:r>
              <a:rPr lang="en-US" dirty="0" smtClean="0"/>
              <a:t>. </a:t>
            </a:r>
            <a:r>
              <a:rPr lang="en-US" dirty="0"/>
              <a:t>Exploitation can sometimes lead attackers to their targets if those responsible for the network have not deployed deception measures.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898A99B-540A-1A4E-94D2-A7A949E89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CYBER KILL CHAIN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07AB339-F021-D643-B49A-CB3285F69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634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Installation</a:t>
            </a:r>
            <a:endParaRPr lang="en-US" b="1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 </a:t>
            </a:r>
            <a:r>
              <a:rPr lang="en-US" dirty="0" smtClean="0"/>
              <a:t>After </a:t>
            </a:r>
            <a:r>
              <a:rPr lang="en-US" dirty="0"/>
              <a:t>cybercriminals have exploited their target’s vulnerabilities to gain access to a network, they begin the installation stage of the Cyber Kill </a:t>
            </a:r>
            <a:r>
              <a:rPr lang="en-US" dirty="0" smtClean="0"/>
              <a:t>Chain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/>
              <a:t>attempting to install malware and other </a:t>
            </a:r>
            <a:r>
              <a:rPr lang="en-US" dirty="0" err="1"/>
              <a:t>cyberweapons</a:t>
            </a:r>
            <a:r>
              <a:rPr lang="en-US" dirty="0"/>
              <a:t> onto the target network to take control of its systems and </a:t>
            </a:r>
            <a:r>
              <a:rPr lang="en-US" dirty="0" err="1"/>
              <a:t>exfiltrate</a:t>
            </a:r>
            <a:r>
              <a:rPr lang="en-US" dirty="0"/>
              <a:t> valuable data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In this step, cybercriminals may install </a:t>
            </a:r>
            <a:r>
              <a:rPr lang="en-US" dirty="0" err="1"/>
              <a:t>cyberweapons</a:t>
            </a:r>
            <a:r>
              <a:rPr lang="en-US" dirty="0"/>
              <a:t> and malware using Trojan horses, backdoors, or command-line interfaces.</a:t>
            </a:r>
          </a:p>
        </p:txBody>
      </p:sp>
    </p:spTree>
    <p:extLst>
      <p:ext uri="{BB962C8B-B14F-4D97-AF65-F5344CB8AC3E}">
        <p14:creationId xmlns:p14="http://schemas.microsoft.com/office/powerpoint/2010/main" val="1595927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771707-55FF-F549-9D48-4BA282765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/>
          <a:lstStyle/>
          <a:p>
            <a:r>
              <a:rPr lang="en-US" b="1" dirty="0"/>
              <a:t>Command and </a:t>
            </a:r>
            <a:r>
              <a:rPr lang="en-US" b="1" dirty="0" smtClean="0"/>
              <a:t>Control</a:t>
            </a:r>
            <a:endParaRPr lang="en-US" b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6731AE1A-C31C-F54D-9265-D82AC62F1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/>
          <a:lstStyle/>
          <a:p>
            <a:r>
              <a:rPr lang="en-US" b="1" dirty="0" smtClean="0"/>
              <a:t> </a:t>
            </a:r>
            <a:r>
              <a:rPr lang="en-US" dirty="0"/>
              <a:t>In the C2 stage of the Cyber Kill Chain, cybercriminals communicate with the malware they’ve installed onto a target’s network to instruct </a:t>
            </a:r>
            <a:r>
              <a:rPr lang="en-US" dirty="0" err="1"/>
              <a:t>cyberweapons</a:t>
            </a:r>
            <a:r>
              <a:rPr lang="en-US" dirty="0"/>
              <a:t> or tools to carry out their objectives. </a:t>
            </a:r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example, attackers may use communication channels to direct computers infected with the </a:t>
            </a:r>
            <a:r>
              <a:rPr lang="en-US" dirty="0" err="1"/>
              <a:t>Mirai</a:t>
            </a:r>
            <a:r>
              <a:rPr lang="en-US" dirty="0"/>
              <a:t> botnet malware to overload a website with traffic or C2 servers to instruct computers to carry out cybercrime objectives.</a:t>
            </a: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xmlns="" id="{748D7D44-5722-2845-BC8B-8C2F36960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 smtClean="0"/>
              <a:t>CYBER SKILL CHAIN PPT BY SAI</a:t>
            </a:r>
            <a:endParaRPr lang="en-US" dirty="0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xmlns="" id="{826C189E-A10C-C042-AD4A-F6ABEF408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</p:spPr>
        <p:txBody>
          <a:bodyPr>
            <a:normAutofit lnSpcReduction="10000"/>
          </a:bodyPr>
          <a:lstStyle/>
          <a:p>
            <a:fld id="{F8E1F921-A5F7-F646-A9F8-86841FAA8E1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363296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9240</TotalTime>
  <Words>489</Words>
  <Application>Microsoft Office PowerPoint</Application>
  <PresentationFormat>Custom</PresentationFormat>
  <Paragraphs>69</Paragraphs>
  <Slides>11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View</vt:lpstr>
      <vt:lpstr>CYBER KILL CHAIN</vt:lpstr>
      <vt:lpstr>What is cyber kill chain?</vt:lpstr>
      <vt:lpstr>Lockheed Martin</vt:lpstr>
      <vt:lpstr>Reconnaissance</vt:lpstr>
      <vt:lpstr>Weaponization</vt:lpstr>
      <vt:lpstr>Delivery</vt:lpstr>
      <vt:lpstr>Exploitation</vt:lpstr>
      <vt:lpstr>Installation</vt:lpstr>
      <vt:lpstr>Command and Control</vt:lpstr>
      <vt:lpstr>Actions on Objectives</vt:lpstr>
      <vt:lpstr>Varonis Cyber Kill Chain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Cody Welu</dc:creator>
  <cp:lastModifiedBy>Hp</cp:lastModifiedBy>
  <cp:revision>174</cp:revision>
  <cp:lastPrinted>2018-01-16T14:21:07Z</cp:lastPrinted>
  <dcterms:created xsi:type="dcterms:W3CDTF">2017-12-01T19:44:46Z</dcterms:created>
  <dcterms:modified xsi:type="dcterms:W3CDTF">2024-05-25T18:55:59Z</dcterms:modified>
</cp:coreProperties>
</file>

<file path=docProps/thumbnail.jpeg>
</file>